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</p:sldIdLst>
  <p:sldSz cx="14630400" cy="8229600"/>
  <p:notesSz cx="8229600" cy="14630400"/>
  <p:embeddedFontLst>
    <p:embeddedFont>
      <p:font typeface="Corben" panose="020F0503020000020004" pitchFamily="34" charset="0"/>
      <p:regular r:id="rId17"/>
    </p:embeddedFont>
    <p:embeddedFont>
      <p:font typeface="Nobile" panose="02000503050000020004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28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17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1681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5" Type="http://schemas.openxmlformats.org/officeDocument/2006/relationships/image" Target="../media/image6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425172"/>
            <a:ext cx="4919424" cy="73791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287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LoRA Privacy Collaborative PEFT via Federated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889534"/>
            <a:ext cx="32948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i="1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CS-595- Project Proposal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620351" y="4584025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620351" y="5202079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Presented By: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20351" y="5820132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Atishay Jain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20351" y="6262330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GarvilKumar Shah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20351" y="6704528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Gaurav 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3549372"/>
            <a:ext cx="30480" cy="3597354"/>
          </a:xfrm>
          <a:prstGeom prst="rect">
            <a:avLst/>
          </a:prstGeom>
          <a:solidFill>
            <a:srgbClr val="4967E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BD3AA1-3273-3BE8-1AFC-1C4DA62DF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1436" y="7556500"/>
            <a:ext cx="1988963" cy="673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45055"/>
            <a:ext cx="6244709" cy="35392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378982"/>
            <a:ext cx="6244709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Technical Flow: Server Side - Clustered Federated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99521" y="3732133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approach groups clients into distinct clusters based on data similarity, often using techniques like K-means on data embeddings. Aggregation then occurs exclusively within these clusters, ensuring each group maintains its own specialized set of LoRA adapters.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57507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Prevents Domain Interference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61929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Efficiency &amp; Scalability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66351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Superior Performance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F6C527-024D-F627-C1C3-6CE602C39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2531" y="7759700"/>
            <a:ext cx="1727200" cy="469900"/>
          </a:xfrm>
          <a:prstGeom prst="rect">
            <a:avLst/>
          </a:prstGeom>
        </p:spPr>
      </p:pic>
      <p:sp>
        <p:nvSpPr>
          <p:cNvPr id="9" name="Text 4">
            <a:extLst>
              <a:ext uri="{FF2B5EF4-FFF2-40B4-BE49-F238E27FC236}">
                <a16:creationId xmlns:a16="http://schemas.microsoft.com/office/drawing/2014/main" id="{ACF83809-8E47-F3FF-E990-5B3CCE771DF8}"/>
              </a:ext>
            </a:extLst>
          </p:cNvPr>
          <p:cNvSpPr/>
          <p:nvPr/>
        </p:nvSpPr>
        <p:spPr>
          <a:xfrm>
            <a:off x="7599521" y="7136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Privacy &amp; Security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766286"/>
            <a:ext cx="13113068" cy="1354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Comparison of Aggregation Methods &amp; Implementation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8666" y="2554724"/>
            <a:ext cx="13113068" cy="3472577"/>
          </a:xfrm>
          <a:prstGeom prst="roundRect">
            <a:avLst>
              <a:gd name="adj" fmla="val 262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6286" y="2562344"/>
            <a:ext cx="13097827" cy="6221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82980" y="2699980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Method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4261247" y="2699980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Handles Non-IID?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35704" y="2699980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LoRA Fit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0810161" y="2699980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Privacy/Efficiency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6286" y="3184446"/>
            <a:ext cx="13097827" cy="6221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2980" y="3322082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Multi-Cluster LoRA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4261247" y="3322082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Excellent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35704" y="3322082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Excellent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10810161" y="3322082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High/Medium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66286" y="3806547"/>
            <a:ext cx="13097827" cy="6221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82980" y="3944183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Personalized (FedPer)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4261247" y="3944183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Good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535704" y="3944183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10810161" y="3944183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Medium/High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66286" y="4428649"/>
            <a:ext cx="13097827" cy="6221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82980" y="4566285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FedProx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4261247" y="4566285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7535704" y="4566285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Good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10810161" y="4566285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High/Medium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766286" y="5050750"/>
            <a:ext cx="13097827" cy="9689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82980" y="5188387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FedEx - LoRA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4261247" y="5188387"/>
            <a:ext cx="2833449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Excellent, but not as good as multi-cluster LoRA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7535704" y="5188387"/>
            <a:ext cx="283344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Good</a:t>
            </a:r>
            <a:endParaRPr lang="en-US" sz="1700" dirty="0"/>
          </a:p>
        </p:txBody>
      </p:sp>
      <p:sp>
        <p:nvSpPr>
          <p:cNvPr id="28" name="Text 26"/>
          <p:cNvSpPr/>
          <p:nvPr/>
        </p:nvSpPr>
        <p:spPr>
          <a:xfrm>
            <a:off x="10810161" y="5188387"/>
            <a:ext cx="283725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High/Medium</a:t>
            </a:r>
            <a:endParaRPr lang="en-US" sz="17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C2999DA-8E45-26E9-1F16-4805CCEDC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3820" y="7759700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87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Parameter Efficient Fine - Tuning (PEFT) library for LoRA and QLoRA configuration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63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Flower framework for multi-cluster aggregation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Perplexity via Torch Metrics OR GLUE(General Language Understanding Evaluation) benchmarks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477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 platforms for central integration.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899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Chameleon for compute.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79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A58B87-6037-A986-6C46-9C58E60E8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3200" y="7728459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1E7417D-10BE-63CD-7D98-642C8BED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05" y="-19783"/>
            <a:ext cx="14014253" cy="82493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95BF34-AA34-7EAF-0737-9683C9386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3338" y="7678738"/>
            <a:ext cx="1897062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11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6940" y="383131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5E98F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Thank You</a:t>
            </a:r>
            <a:endParaRPr lang="en-US" sz="35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06397D-D573-6DA7-9B89-8D07EF533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3632" y="7659370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568881"/>
            <a:ext cx="13182124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Setting and Motivation - Why Federated LoRA finetuning?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38" y="2404824"/>
            <a:ext cx="6886099" cy="45906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122682" y="2358271"/>
            <a:ext cx="5791081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Each department holds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valuable data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but it’s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locked in silos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122682" y="3092648"/>
            <a:ext cx="5791081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Centralized training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slow, costly, and breaks privacy rules.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122682" y="3827026"/>
            <a:ext cx="5791081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movement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triggers compliance risks and delays.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122682" y="4230410"/>
            <a:ext cx="5791081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Result: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Stale models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trapped knowledge, and slow innovation.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24138" y="7460813"/>
            <a:ext cx="13182124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According to a 2025 Cutter Consortium report, about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34% of organizations are already planning to integrate LLMs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and McKinsey’s latest AI survey calls this the </a:t>
            </a:r>
            <a:r>
              <a:rPr lang="en-US" sz="160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“early days of a massive transformation.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7E3730-F564-405B-6EEF-7DBF638EC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4064" y="7805721"/>
            <a:ext cx="1826768" cy="33099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5776" y="480298"/>
            <a:ext cx="4781312" cy="442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Identification of the Problem 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495776" y="1206102"/>
            <a:ext cx="13638848" cy="413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Modern organizations face significant hurdles in leveraging LLMs effectively.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approach directly addresses these critical issues - Data Privacy &amp; Security, High Resource Intensity, Scalability Constraints, Operational Inefficiency</a:t>
            </a:r>
            <a:endParaRPr lang="en-US" sz="1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76" y="1706047"/>
            <a:ext cx="4371856" cy="43718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95776" y="6237208"/>
            <a:ext cx="5807512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6648926" y="2130494"/>
            <a:ext cx="7485698" cy="453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Idea: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Train smarter — together, without sharing data.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648926" y="2963088"/>
            <a:ext cx="748569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How: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648926" y="3317180"/>
            <a:ext cx="748569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fine-tuning with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LoRA adapters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648926" y="3593405"/>
            <a:ext cx="748569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Federated Learning 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connects departments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648926" y="3869630"/>
            <a:ext cx="748569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Clustered aggregation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keeps models personalized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648926" y="4145855"/>
            <a:ext cx="748569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Only small adapter updates (no raw data) are shared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648926" y="4499946"/>
            <a:ext cx="7485698" cy="453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Aim: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Study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how different LoRA variants affect federated model accuracy, efficiency, and personalization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95776" y="7220386"/>
            <a:ext cx="1363884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Blue Prism reports that </a:t>
            </a: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80% of enterprises believe AI will boost productivity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but they struggle to scale training safely and cost-effectively.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495776" y="7136606"/>
            <a:ext cx="1363884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495776" y="7522607"/>
            <a:ext cx="13638848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1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7D27469-DE50-17FA-91E8-56D57A873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5824" y="7673658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119" y="598765"/>
            <a:ext cx="5443776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Proposed Solution 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2119" y="1714619"/>
            <a:ext cx="131061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proposed solution leverages a federated learning framework, combining it with efficient PEFT methods like LoRA/QLoRA to overcome data silos and privacy concerns in LLM training.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1872377" y="2876312"/>
            <a:ext cx="282261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Distribute Base Model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62119" y="3347085"/>
            <a:ext cx="3932873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central server securely distributes the foundational LLM to all participating teams.</a:t>
            </a:r>
            <a:endParaRPr lang="en-US" sz="17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8993" y="3473410"/>
            <a:ext cx="325755" cy="32575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5289" y="287631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Local Fine-Tuning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935289" y="3347085"/>
            <a:ext cx="3932992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Each team fine-tunes the LLM locally on their private datasets using LoRA/QLoRA adapters.</a:t>
            </a:r>
            <a:endParaRPr lang="en-US" sz="17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65701" y="3863697"/>
            <a:ext cx="325755" cy="32575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5289" y="5158978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Upload Adapters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9935289" y="5629751"/>
            <a:ext cx="3932992" cy="1393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Only the small, lightweight adapter weights (MBs, not TBs) are uploaded to the central server. Raw data never leaves its source.</a:t>
            </a:r>
            <a:endParaRPr lang="en-US" sz="17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75414" y="6100405"/>
            <a:ext cx="325755" cy="32575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973104" y="5158978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Aggregate &amp; Update</a:t>
            </a:r>
            <a:endParaRPr lang="en-US" sz="2100" dirty="0"/>
          </a:p>
        </p:txBody>
      </p:sp>
      <p:sp>
        <p:nvSpPr>
          <p:cNvPr id="17" name="Text 9"/>
          <p:cNvSpPr/>
          <p:nvPr/>
        </p:nvSpPr>
        <p:spPr>
          <a:xfrm>
            <a:off x="762119" y="5629751"/>
            <a:ext cx="3932873" cy="1393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server aggregates these adapters, updates the global model, and redistributes the enhanced model back to the teams.</a:t>
            </a:r>
            <a:endParaRPr lang="en-US" sz="170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38706" y="5710118"/>
            <a:ext cx="325755" cy="325755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62119" y="7488317"/>
            <a:ext cx="13106162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F7F14A7-E077-88D4-F64D-284E62F13C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791440" y="7662505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9697" y="669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Technical Flow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556" y="1377696"/>
            <a:ext cx="8637436" cy="5827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135E28-3F19-95EF-1C2F-B5DA75560A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3200" y="7759700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9656"/>
            <a:ext cx="70629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Technical Flow: Client Side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2206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35613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Deploy Base Model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3974187"/>
            <a:ext cx="3893820" cy="16506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5880021"/>
            <a:ext cx="3893939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 small, quantized base model is deployed on the clients local device.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2222063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335613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LoRA Fine Tuning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027" y="3974187"/>
            <a:ext cx="2394228" cy="185594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368171" y="6085284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Local LoRA Adapter Fine-Tuning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8924" y="2222063"/>
            <a:ext cx="4347567" cy="9072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715738" y="335613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Upload LoRA Weights</a:t>
            </a:r>
            <a:endParaRPr lang="en-US" sz="175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15738" y="3974187"/>
            <a:ext cx="3742611" cy="1688544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9715738" y="5917883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Upload of Learned LoRA Weights</a:t>
            </a:r>
            <a:endParaRPr lang="en-US" sz="2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76DEC3-C008-E1EC-6AD0-BA7AC7F68E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03200" y="7759700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836" y="853916"/>
            <a:ext cx="6693575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Comparison With Existing Work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4836" y="1724858"/>
            <a:ext cx="13440727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comprehensive comparison of various LLM adaptation techniques across key features: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94836" y="2187773"/>
            <a:ext cx="13440727" cy="5187910"/>
          </a:xfrm>
          <a:prstGeom prst="roundRect">
            <a:avLst>
              <a:gd name="adj" fmla="val 137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02456" y="2195393"/>
            <a:ext cx="13425488" cy="7627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72597" y="2304931"/>
            <a:ext cx="15735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Technique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2693551" y="2304931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Params Updated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4610695" y="2304931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Compute Cost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6527840" y="2304931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Storage Footprint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8446294" y="2304931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Privacy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10364748" y="2304931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Adaptability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12283202" y="2304931"/>
            <a:ext cx="157484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in Federated Setup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602456" y="2958108"/>
            <a:ext cx="13425488" cy="7627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72597" y="3067645"/>
            <a:ext cx="15735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Full Fine-Tuning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2693551" y="3067645"/>
            <a:ext cx="156972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model parameters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4610695" y="3067645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High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527840" y="3067645"/>
            <a:ext cx="157103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High (full model copy)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8446294" y="3067645"/>
            <a:ext cx="157103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 (raw data sent to server)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10364748" y="3067645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12283202" y="3067645"/>
            <a:ext cx="157484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Not practical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602456" y="3720822"/>
            <a:ext cx="13425488" cy="1306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72597" y="3830360"/>
            <a:ext cx="15735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Prompt Tuning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2693551" y="3830360"/>
            <a:ext cx="156972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few soft prompt tokens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610695" y="3830360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6527840" y="3830360"/>
            <a:ext cx="157103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Low (a few tokens)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8446294" y="3830360"/>
            <a:ext cx="1571030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 (prompts might contain sensitive info, but not raw data)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10364748" y="3830360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12283202" y="3830360"/>
            <a:ext cx="157484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Possible, but limited utility</a:t>
            </a:r>
            <a:endParaRPr lang="en-US" sz="1300" dirty="0"/>
          </a:p>
        </p:txBody>
      </p:sp>
      <p:sp>
        <p:nvSpPr>
          <p:cNvPr id="29" name="Shape 27"/>
          <p:cNvSpPr/>
          <p:nvPr/>
        </p:nvSpPr>
        <p:spPr>
          <a:xfrm>
            <a:off x="602456" y="5027176"/>
            <a:ext cx="13425488" cy="10345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72597" y="5136713"/>
            <a:ext cx="157353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LoRA (and variants)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2693551" y="5136713"/>
            <a:ext cx="156972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Few (adapter weights)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4610695" y="5136713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6527840" y="5136713"/>
            <a:ext cx="1571030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 (small adapter matrices)</a:t>
            </a:r>
            <a:endParaRPr lang="en-US" sz="1300" dirty="0"/>
          </a:p>
        </p:txBody>
      </p:sp>
      <p:sp>
        <p:nvSpPr>
          <p:cNvPr id="34" name="Text 32"/>
          <p:cNvSpPr/>
          <p:nvPr/>
        </p:nvSpPr>
        <p:spPr>
          <a:xfrm>
            <a:off x="8446294" y="5136713"/>
            <a:ext cx="1571030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 (raw data stays local, only weights shared)</a:t>
            </a:r>
            <a:endParaRPr lang="en-US" sz="1300" dirty="0"/>
          </a:p>
        </p:txBody>
      </p:sp>
      <p:sp>
        <p:nvSpPr>
          <p:cNvPr id="35" name="Text 33"/>
          <p:cNvSpPr/>
          <p:nvPr/>
        </p:nvSpPr>
        <p:spPr>
          <a:xfrm>
            <a:off x="10364748" y="5136713"/>
            <a:ext cx="157103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12283202" y="5136713"/>
            <a:ext cx="157484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Excellent</a:t>
            </a:r>
            <a:endParaRPr lang="en-US" sz="1300" dirty="0"/>
          </a:p>
        </p:txBody>
      </p:sp>
      <p:sp>
        <p:nvSpPr>
          <p:cNvPr id="37" name="Shape 35"/>
          <p:cNvSpPr/>
          <p:nvPr/>
        </p:nvSpPr>
        <p:spPr>
          <a:xfrm>
            <a:off x="602456" y="6061710"/>
            <a:ext cx="13425488" cy="1306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72597" y="6171248"/>
            <a:ext cx="1573530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RAG (Retrieval Augmented Generation)</a:t>
            </a:r>
            <a:endParaRPr lang="en-US" sz="1300" dirty="0"/>
          </a:p>
        </p:txBody>
      </p:sp>
      <p:sp>
        <p:nvSpPr>
          <p:cNvPr id="39" name="Text 37"/>
          <p:cNvSpPr/>
          <p:nvPr/>
        </p:nvSpPr>
        <p:spPr>
          <a:xfrm>
            <a:off x="2693551" y="6171248"/>
            <a:ext cx="156972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None (base LLM unchanged)</a:t>
            </a:r>
            <a:endParaRPr lang="en-US" sz="1300" dirty="0"/>
          </a:p>
        </p:txBody>
      </p:sp>
      <p:sp>
        <p:nvSpPr>
          <p:cNvPr id="40" name="Text 38"/>
          <p:cNvSpPr/>
          <p:nvPr/>
        </p:nvSpPr>
        <p:spPr>
          <a:xfrm>
            <a:off x="4610695" y="6171248"/>
            <a:ext cx="156972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</a:t>
            </a:r>
            <a:endParaRPr lang="en-US" sz="1300" dirty="0"/>
          </a:p>
        </p:txBody>
      </p:sp>
      <p:sp>
        <p:nvSpPr>
          <p:cNvPr id="41" name="Text 39"/>
          <p:cNvSpPr/>
          <p:nvPr/>
        </p:nvSpPr>
        <p:spPr>
          <a:xfrm>
            <a:off x="6527840" y="6171248"/>
            <a:ext cx="1571030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 (vector database)</a:t>
            </a:r>
            <a:endParaRPr lang="en-US" sz="1300" dirty="0"/>
          </a:p>
        </p:txBody>
      </p:sp>
      <p:sp>
        <p:nvSpPr>
          <p:cNvPr id="42" name="Text 40"/>
          <p:cNvSpPr/>
          <p:nvPr/>
        </p:nvSpPr>
        <p:spPr>
          <a:xfrm>
            <a:off x="8446294" y="6171248"/>
            <a:ext cx="1571030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 (embeddings might be shared, but not raw data)</a:t>
            </a:r>
            <a:endParaRPr lang="en-US" sz="1300" dirty="0"/>
          </a:p>
        </p:txBody>
      </p:sp>
      <p:sp>
        <p:nvSpPr>
          <p:cNvPr id="43" name="Text 41"/>
          <p:cNvSpPr/>
          <p:nvPr/>
        </p:nvSpPr>
        <p:spPr>
          <a:xfrm>
            <a:off x="10364748" y="6171248"/>
            <a:ext cx="1571030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 (through document updates)</a:t>
            </a:r>
            <a:endParaRPr lang="en-US" sz="1300" dirty="0"/>
          </a:p>
        </p:txBody>
      </p:sp>
      <p:sp>
        <p:nvSpPr>
          <p:cNvPr id="44" name="Text 42"/>
          <p:cNvSpPr/>
          <p:nvPr/>
        </p:nvSpPr>
        <p:spPr>
          <a:xfrm>
            <a:off x="12283202" y="6171248"/>
            <a:ext cx="1574840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Possible, but data source integration is complex</a:t>
            </a:r>
            <a:endParaRPr lang="en-US" sz="13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258D3E1-17F1-62A7-4777-3355FBA2C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3200" y="7749422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62088" y="687229"/>
            <a:ext cx="11706106" cy="497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LoRA Variants: Exploring Optimizations for Federated Success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7093" y="1502807"/>
            <a:ext cx="13516213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786" y="1936552"/>
            <a:ext cx="8916829" cy="5605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3D8D15-4132-14F8-3905-BF633B9A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7056" y="7741412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250" y="521970"/>
            <a:ext cx="8785027" cy="474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Fueling Personalization: The Nature of Local Data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664250" y="1376005"/>
            <a:ext cx="133019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Tailoring LoRA to our Diverse Federated Environment.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64250" y="2063829"/>
            <a:ext cx="270295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283" y="2106573"/>
            <a:ext cx="6690836" cy="5225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278314" y="2063829"/>
            <a:ext cx="270295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64250" y="7758708"/>
            <a:ext cx="133019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82592-1478-BF96-CC7D-AC85E2EEE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9248" y="7675562"/>
            <a:ext cx="1727200" cy="4699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745</Words>
  <Application>Microsoft Macintosh PowerPoint</Application>
  <PresentationFormat>Custom</PresentationFormat>
  <Paragraphs>128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Nobile</vt:lpstr>
      <vt:lpstr>Corben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Gaurav S</cp:lastModifiedBy>
  <cp:revision>4</cp:revision>
  <dcterms:created xsi:type="dcterms:W3CDTF">2025-10-20T14:10:30Z</dcterms:created>
  <dcterms:modified xsi:type="dcterms:W3CDTF">2025-10-20T15:48:08Z</dcterms:modified>
</cp:coreProperties>
</file>